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sldIdLst>
    <p:sldId id="3719" r:id="rId2"/>
    <p:sldId id="3720" r:id="rId3"/>
    <p:sldId id="3722" r:id="rId4"/>
    <p:sldId id="3723" r:id="rId5"/>
    <p:sldId id="3721" r:id="rId6"/>
    <p:sldId id="3732" r:id="rId7"/>
    <p:sldId id="3724" r:id="rId8"/>
    <p:sldId id="3725" r:id="rId9"/>
    <p:sldId id="3726" r:id="rId10"/>
    <p:sldId id="3727" r:id="rId11"/>
    <p:sldId id="3728" r:id="rId12"/>
    <p:sldId id="3729" r:id="rId13"/>
    <p:sldId id="3730" r:id="rId14"/>
    <p:sldId id="3731" r:id="rId15"/>
  </p:sldIdLst>
  <p:sldSz cx="118792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1516E-62B6-4AE4-AD82-684DCF92D38A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69069-D618-47A6-AB23-61A7D506E4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46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9069-D618-47A6-AB23-61A7D506E4E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60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0D98AC4245B81A9B86C273AD0E45623A.dms.sberbank.ru/0D98AC4245B81A9B86C273AD0E45623A-D668A8EB78D43B2A49FF24B9EC50F718-E16348D18EE0D2AC9C2274D128DD6096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22363"/>
            <a:ext cx="8909447" cy="2387600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602038"/>
            <a:ext cx="8909447" cy="1655762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88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26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5125"/>
            <a:ext cx="2561466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5125"/>
            <a:ext cx="7535907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89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Рисунок 5" descr="http://0D98AC4245B81A9B86C273AD0E45623A.dms.sberbank.ru/0D98AC4245B81A9B86C273AD0E45623A-D668A8EB78D43B2A49FF24B9EC50F718-E16348D18EE0D2AC9C2274D128DD6096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7" cy="1588"/>
          </a:xfrm>
          <a:prstGeom prst="rect">
            <a:avLst/>
          </a:prstGeom>
        </p:spPr>
      </p:pic>
      <p:pic>
        <p:nvPicPr>
          <p:cNvPr id="7" name="Рисунок 6" descr="http://0D98AC4245B81A9B86C273AD0E45623A.dms.sberbank.ru/0D98AC4245B81A9B86C273AD0E45623A-D668A8EB78D43B2A49FF24B9EC50F718-E16348D18EE0D2AC9C2274D128DD6096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7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68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00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9739"/>
            <a:ext cx="10245864" cy="2852737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89464"/>
            <a:ext cx="10245864" cy="150018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12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5625"/>
            <a:ext cx="5048687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5625"/>
            <a:ext cx="5048687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95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5126"/>
            <a:ext cx="10245864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81163"/>
            <a:ext cx="5025485" cy="82391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505075"/>
            <a:ext cx="5025485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81163"/>
            <a:ext cx="5050234" cy="82391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505075"/>
            <a:ext cx="5050234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52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82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12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7200"/>
            <a:ext cx="3831371" cy="1600200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987426"/>
            <a:ext cx="6013877" cy="4873625"/>
          </a:xfrm>
        </p:spPr>
        <p:txBody>
          <a:bodyPr/>
          <a:lstStyle>
            <a:lvl1pPr>
              <a:defRPr sz="3118"/>
            </a:lvl1pPr>
            <a:lvl2pPr>
              <a:defRPr sz="2728"/>
            </a:lvl2pPr>
            <a:lvl3pPr>
              <a:defRPr sz="2338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7400"/>
            <a:ext cx="3831371" cy="3811588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8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7200"/>
            <a:ext cx="3831371" cy="1600200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7426"/>
            <a:ext cx="6013877" cy="4873625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7400"/>
            <a:ext cx="3831371" cy="3811588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78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5126"/>
            <a:ext cx="10245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5625"/>
            <a:ext cx="102458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56351"/>
            <a:ext cx="2672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8E2DF-64F4-49D9-AA38-B92D248A0A6E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56351"/>
            <a:ext cx="4009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56351"/>
            <a:ext cx="2672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2445E-FC7D-4E52-9305-FCA1D746D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97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890900" rtl="0" eaLnBrk="1" latinLnBrk="0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68471B-A35B-49A4-A814-9C9083BB9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7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21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Стоимость решения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10</a:t>
            </a:r>
          </a:p>
        </p:txBody>
      </p:sp>
      <p:sp>
        <p:nvSpPr>
          <p:cNvPr id="7" name="Скругленный прямоугольник 39">
            <a:extLst>
              <a:ext uri="{FF2B5EF4-FFF2-40B4-BE49-F238E27FC236}">
                <a16:creationId xmlns:a16="http://schemas.microsoft.com/office/drawing/2014/main" id="{BAF81E03-6B1D-4AA9-B562-3EE628C87261}"/>
              </a:ext>
            </a:extLst>
          </p:cNvPr>
          <p:cNvSpPr/>
          <p:nvPr/>
        </p:nvSpPr>
        <p:spPr>
          <a:xfrm>
            <a:off x="5304294" y="3080993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13">
            <a:extLst>
              <a:ext uri="{FF2B5EF4-FFF2-40B4-BE49-F238E27FC236}">
                <a16:creationId xmlns:a16="http://schemas.microsoft.com/office/drawing/2014/main" id="{B9D79191-51A8-4A71-8791-2F8F734F63ED}"/>
              </a:ext>
            </a:extLst>
          </p:cNvPr>
          <p:cNvSpPr/>
          <p:nvPr/>
        </p:nvSpPr>
        <p:spPr>
          <a:xfrm>
            <a:off x="2815879" y="1903224"/>
            <a:ext cx="2222995" cy="2030787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94">
            <a:extLst>
              <a:ext uri="{FF2B5EF4-FFF2-40B4-BE49-F238E27FC236}">
                <a16:creationId xmlns:a16="http://schemas.microsoft.com/office/drawing/2014/main" id="{FEB131CF-6657-4374-B0FF-FDE3539147E7}"/>
              </a:ext>
            </a:extLst>
          </p:cNvPr>
          <p:cNvSpPr/>
          <p:nvPr/>
        </p:nvSpPr>
        <p:spPr>
          <a:xfrm>
            <a:off x="5345810" y="3335806"/>
            <a:ext cx="2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n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млн рублей</a:t>
            </a:r>
          </a:p>
        </p:txBody>
      </p:sp>
      <p:sp>
        <p:nvSpPr>
          <p:cNvPr id="10" name="Rectangle 94">
            <a:extLst>
              <a:ext uri="{FF2B5EF4-FFF2-40B4-BE49-F238E27FC236}">
                <a16:creationId xmlns:a16="http://schemas.microsoft.com/office/drawing/2014/main" id="{E86211C9-C7ED-4C15-B944-99CF3666F7BE}"/>
              </a:ext>
            </a:extLst>
          </p:cNvPr>
          <p:cNvSpPr/>
          <p:nvPr/>
        </p:nvSpPr>
        <p:spPr>
          <a:xfrm>
            <a:off x="2866726" y="1891115"/>
            <a:ext cx="22250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11 ПШЕ</a:t>
            </a:r>
            <a:r>
              <a:rPr lang="en-US" sz="16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: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Product Owner</a:t>
            </a:r>
          </a:p>
          <a:p>
            <a:pPr>
              <a:defRPr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 – Architect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Designer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QA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System Analyst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 –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Back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Developer</a:t>
            </a:r>
            <a:b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–  DevOps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99B709-92EB-4533-AE05-621384FE8C9D}"/>
              </a:ext>
            </a:extLst>
          </p:cNvPr>
          <p:cNvSpPr/>
          <p:nvPr/>
        </p:nvSpPr>
        <p:spPr>
          <a:xfrm>
            <a:off x="7710053" y="1888266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b="1" dirty="0">
                <a:latin typeface="Montserrat" panose="00000500000000000000" pitchFamily="2" charset="-52"/>
                <a:ea typeface="Verdana" panose="020B0604030504040204" pitchFamily="34" charset="0"/>
              </a:rPr>
              <a:t>Итого</a:t>
            </a:r>
          </a:p>
        </p:txBody>
      </p:sp>
      <p:sp>
        <p:nvSpPr>
          <p:cNvPr id="12" name="Google Shape;355;p37">
            <a:extLst>
              <a:ext uri="{FF2B5EF4-FFF2-40B4-BE49-F238E27FC236}">
                <a16:creationId xmlns:a16="http://schemas.microsoft.com/office/drawing/2014/main" id="{8C8B3603-CAF1-4FFC-9B81-4F9C5968BC12}"/>
              </a:ext>
            </a:extLst>
          </p:cNvPr>
          <p:cNvSpPr txBox="1"/>
          <p:nvPr/>
        </p:nvSpPr>
        <p:spPr>
          <a:xfrm>
            <a:off x="7596634" y="2350921"/>
            <a:ext cx="4290975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Стоимость разработки решения с учетом срока в 2 года составляет </a:t>
            </a: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n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млн рублей</a:t>
            </a:r>
            <a:r>
              <a:rPr lang="en-US" sz="20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20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.</a:t>
            </a:r>
            <a:endParaRPr lang="ru-RU" sz="20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sp>
        <p:nvSpPr>
          <p:cNvPr id="13" name="Скругленный прямоугольник 11">
            <a:extLst>
              <a:ext uri="{FF2B5EF4-FFF2-40B4-BE49-F238E27FC236}">
                <a16:creationId xmlns:a16="http://schemas.microsoft.com/office/drawing/2014/main" id="{FC37B7AC-027D-438D-AC5D-78F36D170EFA}"/>
              </a:ext>
            </a:extLst>
          </p:cNvPr>
          <p:cNvSpPr/>
          <p:nvPr/>
        </p:nvSpPr>
        <p:spPr>
          <a:xfrm>
            <a:off x="501613" y="1901859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4">
            <a:extLst>
              <a:ext uri="{FF2B5EF4-FFF2-40B4-BE49-F238E27FC236}">
                <a16:creationId xmlns:a16="http://schemas.microsoft.com/office/drawing/2014/main" id="{E16B4D57-DB57-47C2-BD85-14E19BEB0716}"/>
              </a:ext>
            </a:extLst>
          </p:cNvPr>
          <p:cNvSpPr/>
          <p:nvPr/>
        </p:nvSpPr>
        <p:spPr>
          <a:xfrm>
            <a:off x="489308" y="1910355"/>
            <a:ext cx="2079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Разработка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MVP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android -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приложения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197EA5C-16FA-4A18-BAD0-D93727D875AE}"/>
              </a:ext>
            </a:extLst>
          </p:cNvPr>
          <p:cNvCxnSpPr>
            <a:cxnSpLocks/>
          </p:cNvCxnSpPr>
          <p:nvPr/>
        </p:nvCxnSpPr>
        <p:spPr>
          <a:xfrm>
            <a:off x="2573309" y="2267691"/>
            <a:ext cx="242143" cy="2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DB34028-1E35-49E7-A574-070739C0A2E3}"/>
              </a:ext>
            </a:extLst>
          </p:cNvPr>
          <p:cNvCxnSpPr>
            <a:cxnSpLocks/>
          </p:cNvCxnSpPr>
          <p:nvPr/>
        </p:nvCxnSpPr>
        <p:spPr>
          <a:xfrm>
            <a:off x="5048153" y="3502339"/>
            <a:ext cx="242143" cy="2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656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RoadMap</a:t>
            </a:r>
            <a:endParaRPr lang="ru-RU" sz="3507" b="1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04570-8D06-4458-A762-B9ACFA9B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147" y="944332"/>
            <a:ext cx="2494968" cy="55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66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Что использовали для аналитики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1ADF6-DE11-44B0-8CCA-558E1421FDF6}"/>
              </a:ext>
            </a:extLst>
          </p:cNvPr>
          <p:cNvSpPr txBox="1"/>
          <p:nvPr/>
        </p:nvSpPr>
        <p:spPr>
          <a:xfrm>
            <a:off x="2970073" y="2256002"/>
            <a:ext cx="5939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Данные с Росстата по численности населения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Данные ЕГИССО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Опрос ЦА (родители 18-45 лет)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Данные о мерах социальной поддержки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Список доступных социальных выплат с ЕПГУ</a:t>
            </a:r>
          </a:p>
        </p:txBody>
      </p:sp>
    </p:spTree>
    <p:extLst>
      <p:ext uri="{BB962C8B-B14F-4D97-AF65-F5344CB8AC3E}">
        <p14:creationId xmlns:p14="http://schemas.microsoft.com/office/powerpoint/2010/main" val="5948743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Почему выбрали такое решение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13</a:t>
            </a:r>
          </a:p>
        </p:txBody>
      </p:sp>
      <p:sp>
        <p:nvSpPr>
          <p:cNvPr id="7" name="Rectangle 94">
            <a:extLst>
              <a:ext uri="{FF2B5EF4-FFF2-40B4-BE49-F238E27FC236}">
                <a16:creationId xmlns:a16="http://schemas.microsoft.com/office/drawing/2014/main" id="{CEC6E9C2-6CCB-4193-ADFF-2CBFFB8450D6}"/>
              </a:ext>
            </a:extLst>
          </p:cNvPr>
          <p:cNvSpPr/>
          <p:nvPr/>
        </p:nvSpPr>
        <p:spPr>
          <a:xfrm>
            <a:off x="740476" y="1275562"/>
            <a:ext cx="9819948" cy="297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1. Максимальное вовлечение пользователей в сервисы ВТБ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2. Единая точка входа для взаимодействия с сервисами социальной поддержки жителей страны;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3. Данное решение имеет очевидную социальную пользу;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4. Люди наглядно видят что их налоги идут на пользу общества;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5. Снижение социальной напряженности в обществе;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6. Данное решение можно применить в любом банке;</a:t>
            </a:r>
          </a:p>
        </p:txBody>
      </p:sp>
    </p:spTree>
    <p:extLst>
      <p:ext uri="{BB962C8B-B14F-4D97-AF65-F5344CB8AC3E}">
        <p14:creationId xmlns:p14="http://schemas.microsoft.com/office/powerpoint/2010/main" val="2207827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Команда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775F3B-525D-4876-A74A-35A736AB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58" y="872570"/>
            <a:ext cx="6817145" cy="51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28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>
            <a:extLst>
              <a:ext uri="{FF2B5EF4-FFF2-40B4-BE49-F238E27FC236}">
                <a16:creationId xmlns:a16="http://schemas.microsoft.com/office/drawing/2014/main" id="{FDEF5C9C-FD6B-4BC4-B8A7-71CF111A1C3F}"/>
              </a:ext>
            </a:extLst>
          </p:cNvPr>
          <p:cNvSpPr/>
          <p:nvPr/>
        </p:nvSpPr>
        <p:spPr>
          <a:xfrm>
            <a:off x="740476" y="1275562"/>
            <a:ext cx="4034820" cy="44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Задачи проекта</a:t>
            </a:r>
          </a:p>
        </p:txBody>
      </p:sp>
      <p:sp>
        <p:nvSpPr>
          <p:cNvPr id="5" name="Rectangle 94">
            <a:extLst>
              <a:ext uri="{FF2B5EF4-FFF2-40B4-BE49-F238E27FC236}">
                <a16:creationId xmlns:a16="http://schemas.microsoft.com/office/drawing/2014/main" id="{FDEF5C9C-FD6B-4BC4-B8A7-71CF111A1C3F}"/>
              </a:ext>
            </a:extLst>
          </p:cNvPr>
          <p:cNvSpPr/>
          <p:nvPr/>
        </p:nvSpPr>
        <p:spPr>
          <a:xfrm>
            <a:off x="704469" y="4591209"/>
            <a:ext cx="4667415" cy="8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Unique Value Proposition (killer-feature)</a:t>
            </a:r>
            <a:endParaRPr lang="ru-RU" sz="2338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26B8-7641-B847-AFDF-95C0B5013641}"/>
              </a:ext>
            </a:extLst>
          </p:cNvPr>
          <p:cNvSpPr txBox="1"/>
          <p:nvPr/>
        </p:nvSpPr>
        <p:spPr>
          <a:xfrm>
            <a:off x="294563" y="1280762"/>
            <a:ext cx="505268" cy="452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A2B2E2-ABB9-C348-9000-6179CA613A92}"/>
              </a:ext>
            </a:extLst>
          </p:cNvPr>
          <p:cNvSpPr/>
          <p:nvPr/>
        </p:nvSpPr>
        <p:spPr>
          <a:xfrm>
            <a:off x="740476" y="1893585"/>
            <a:ext cx="4631409" cy="44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Целевая аудитория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8E2CD31-53BD-C04A-8C96-0B1208FB8483}"/>
              </a:ext>
            </a:extLst>
          </p:cNvPr>
          <p:cNvSpPr/>
          <p:nvPr/>
        </p:nvSpPr>
        <p:spPr>
          <a:xfrm>
            <a:off x="714494" y="3255345"/>
            <a:ext cx="4631409" cy="44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Концепция решения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489F7041-E3F8-2546-8886-1DA4662FC1C6}"/>
              </a:ext>
            </a:extLst>
          </p:cNvPr>
          <p:cNvSpPr/>
          <p:nvPr/>
        </p:nvSpPr>
        <p:spPr>
          <a:xfrm>
            <a:off x="714494" y="3923278"/>
            <a:ext cx="5051519" cy="44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Карта клиентского пути (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CJM)</a:t>
            </a:r>
            <a:endParaRPr lang="ru-RU" sz="2338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FFE6AB0-E8D2-ED43-AA76-A24B6AB665F9}"/>
              </a:ext>
            </a:extLst>
          </p:cNvPr>
          <p:cNvSpPr/>
          <p:nvPr/>
        </p:nvSpPr>
        <p:spPr>
          <a:xfrm>
            <a:off x="6425632" y="1272131"/>
            <a:ext cx="4817320" cy="81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Экономические показатели внедрения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6EC78C-31D3-164E-8BDF-1CDEB03D3354}"/>
              </a:ext>
            </a:extLst>
          </p:cNvPr>
          <p:cNvSpPr/>
          <p:nvPr/>
        </p:nvSpPr>
        <p:spPr>
          <a:xfrm>
            <a:off x="6425633" y="2571190"/>
            <a:ext cx="1629358" cy="449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RoadMap</a:t>
            </a:r>
            <a:endParaRPr lang="ru-RU" sz="2338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F0A45C7-A60F-0F44-B9DE-8FE6B3E3A0C6}"/>
              </a:ext>
            </a:extLst>
          </p:cNvPr>
          <p:cNvSpPr/>
          <p:nvPr/>
        </p:nvSpPr>
        <p:spPr>
          <a:xfrm>
            <a:off x="740476" y="2585212"/>
            <a:ext cx="4631409" cy="44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Проблематика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3692203C-71A3-EF41-B7FA-521096B65FDA}"/>
              </a:ext>
            </a:extLst>
          </p:cNvPr>
          <p:cNvSpPr/>
          <p:nvPr/>
        </p:nvSpPr>
        <p:spPr>
          <a:xfrm>
            <a:off x="6425633" y="4591209"/>
            <a:ext cx="1566883" cy="449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Команда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80499BD-8F00-6148-962D-8ACD4F6435E0}"/>
              </a:ext>
            </a:extLst>
          </p:cNvPr>
          <p:cNvSpPr/>
          <p:nvPr/>
        </p:nvSpPr>
        <p:spPr>
          <a:xfrm>
            <a:off x="6406858" y="1953027"/>
            <a:ext cx="3364611" cy="449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Стоимость решения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E13D58D-D2F9-3041-A160-D056C67939AF}"/>
              </a:ext>
            </a:extLst>
          </p:cNvPr>
          <p:cNvSpPr/>
          <p:nvPr/>
        </p:nvSpPr>
        <p:spPr>
          <a:xfrm>
            <a:off x="6442030" y="3253278"/>
            <a:ext cx="5437232" cy="449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Что использовали для аналитики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093AA37-1A17-4443-9C06-4389C19C74C2}"/>
              </a:ext>
            </a:extLst>
          </p:cNvPr>
          <p:cNvSpPr/>
          <p:nvPr/>
        </p:nvSpPr>
        <p:spPr>
          <a:xfrm>
            <a:off x="6406858" y="3910611"/>
            <a:ext cx="5334147" cy="449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Почему выбрали такое решение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43DC6-0A4A-4488-A167-25E2ABE33045}"/>
              </a:ext>
            </a:extLst>
          </p:cNvPr>
          <p:cNvSpPr txBox="1"/>
          <p:nvPr/>
        </p:nvSpPr>
        <p:spPr>
          <a:xfrm>
            <a:off x="240363" y="1888753"/>
            <a:ext cx="559467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2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37980F-0CF1-4073-9904-69C136C0AD18}"/>
              </a:ext>
            </a:extLst>
          </p:cNvPr>
          <p:cNvSpPr txBox="1"/>
          <p:nvPr/>
        </p:nvSpPr>
        <p:spPr>
          <a:xfrm>
            <a:off x="238802" y="2585048"/>
            <a:ext cx="561029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3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7F1440-6B16-433E-A632-A8B046AA0D53}"/>
              </a:ext>
            </a:extLst>
          </p:cNvPr>
          <p:cNvSpPr txBox="1"/>
          <p:nvPr/>
        </p:nvSpPr>
        <p:spPr>
          <a:xfrm>
            <a:off x="204794" y="3252978"/>
            <a:ext cx="595036" cy="452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4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3A757-45EE-4C8F-B24B-A9FDAB5B8EF4}"/>
              </a:ext>
            </a:extLst>
          </p:cNvPr>
          <p:cNvSpPr txBox="1"/>
          <p:nvPr/>
        </p:nvSpPr>
        <p:spPr>
          <a:xfrm>
            <a:off x="242577" y="3923278"/>
            <a:ext cx="561030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5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9FC5AD-05BC-478E-9704-27FC40456729}"/>
              </a:ext>
            </a:extLst>
          </p:cNvPr>
          <p:cNvSpPr txBox="1"/>
          <p:nvPr/>
        </p:nvSpPr>
        <p:spPr>
          <a:xfrm>
            <a:off x="226305" y="4587697"/>
            <a:ext cx="573525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6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0178C-6671-471E-9CF6-DCAFCA5E8DFB}"/>
              </a:ext>
            </a:extLst>
          </p:cNvPr>
          <p:cNvSpPr txBox="1"/>
          <p:nvPr/>
        </p:nvSpPr>
        <p:spPr>
          <a:xfrm>
            <a:off x="5838019" y="1275562"/>
            <a:ext cx="568839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</a:t>
            </a:r>
            <a:r>
              <a:rPr lang="en-US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7</a:t>
            </a:r>
            <a:endParaRPr lang="ru-RU" sz="2338" b="1" dirty="0">
              <a:gradFill>
                <a:gsLst>
                  <a:gs pos="0">
                    <a:schemeClr val="tx1"/>
                  </a:gs>
                  <a:gs pos="93000">
                    <a:schemeClr val="tx1">
                      <a:lumMod val="65000"/>
                      <a:lumOff val="35000"/>
                    </a:schemeClr>
                  </a:gs>
                </a:gsLst>
                <a:lin ang="2100000" scaled="0"/>
              </a:gra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489033-F34E-41FE-9414-0F7FE17FC6E5}"/>
              </a:ext>
            </a:extLst>
          </p:cNvPr>
          <p:cNvSpPr txBox="1"/>
          <p:nvPr/>
        </p:nvSpPr>
        <p:spPr>
          <a:xfrm>
            <a:off x="5844299" y="1954880"/>
            <a:ext cx="581334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8EC856-9712-497F-907E-30D125BD7277}"/>
              </a:ext>
            </a:extLst>
          </p:cNvPr>
          <p:cNvSpPr txBox="1"/>
          <p:nvPr/>
        </p:nvSpPr>
        <p:spPr>
          <a:xfrm>
            <a:off x="5868506" y="2569248"/>
            <a:ext cx="573525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09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7444E-CF0C-44ED-9E41-9EF28E45873F}"/>
              </a:ext>
            </a:extLst>
          </p:cNvPr>
          <p:cNvSpPr txBox="1"/>
          <p:nvPr/>
        </p:nvSpPr>
        <p:spPr>
          <a:xfrm>
            <a:off x="5939762" y="3252977"/>
            <a:ext cx="505268" cy="452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93FAD5-A5D7-4535-9B2E-6BDE0ADC52D8}"/>
              </a:ext>
            </a:extLst>
          </p:cNvPr>
          <p:cNvSpPr txBox="1"/>
          <p:nvPr/>
        </p:nvSpPr>
        <p:spPr>
          <a:xfrm>
            <a:off x="6023325" y="3912489"/>
            <a:ext cx="418705" cy="452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B5F337-1EF1-488D-95CA-197241D2B7B0}"/>
              </a:ext>
            </a:extLst>
          </p:cNvPr>
          <p:cNvSpPr txBox="1"/>
          <p:nvPr/>
        </p:nvSpPr>
        <p:spPr>
          <a:xfrm>
            <a:off x="5971467" y="4587697"/>
            <a:ext cx="473563" cy="44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338" b="1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65000"/>
                        <a:lumOff val="35000"/>
                      </a:schemeClr>
                    </a:gs>
                  </a:gsLst>
                  <a:lin ang="2100000" scaled="0"/>
                </a:gradFill>
                <a:latin typeface="Montserrat" panose="00000500000000000000" pitchFamily="2" charset="-52"/>
                <a:ea typeface="Verdana" panose="020B0604030504040204" pitchFamily="34" charset="0"/>
              </a:rPr>
              <a:t>12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1DDAC42-42EB-4EE4-9260-9EDFA8A421F9}"/>
              </a:ext>
            </a:extLst>
          </p:cNvPr>
          <p:cNvSpPr/>
          <p:nvPr/>
        </p:nvSpPr>
        <p:spPr>
          <a:xfrm>
            <a:off x="204794" y="364515"/>
            <a:ext cx="10740030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В ближайшие 5 минут</a:t>
            </a:r>
          </a:p>
        </p:txBody>
      </p:sp>
    </p:spTree>
    <p:extLst>
      <p:ext uri="{BB962C8B-B14F-4D97-AF65-F5344CB8AC3E}">
        <p14:creationId xmlns:p14="http://schemas.microsoft.com/office/powerpoint/2010/main" val="41091764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94268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Проблематика</a:t>
            </a:r>
            <a:endParaRPr lang="ru-RU" sz="3507" b="1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</a:t>
            </a:r>
          </a:p>
        </p:txBody>
      </p:sp>
      <p:sp>
        <p:nvSpPr>
          <p:cNvPr id="7" name="Rectangle 94">
            <a:extLst>
              <a:ext uri="{FF2B5EF4-FFF2-40B4-BE49-F238E27FC236}">
                <a16:creationId xmlns:a16="http://schemas.microsoft.com/office/drawing/2014/main" id="{15AE2728-408D-4BCB-B5B8-748094E5783B}"/>
              </a:ext>
            </a:extLst>
          </p:cNvPr>
          <p:cNvSpPr/>
          <p:nvPr/>
        </p:nvSpPr>
        <p:spPr>
          <a:xfrm>
            <a:off x="740476" y="1275562"/>
            <a:ext cx="9819948" cy="225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1. Низкая осведомленность (о мерах социальной поддержки)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;</a:t>
            </a:r>
            <a:b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2. 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Сложность оформления (необходимой «канцелярии» для получения социальных выплат);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3. Страх цифровизации (из за утечек ПНД)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4. Низкая ценность для клиента (при получении социальной поддержки через определенный банк);</a:t>
            </a:r>
          </a:p>
        </p:txBody>
      </p:sp>
    </p:spTree>
    <p:extLst>
      <p:ext uri="{BB962C8B-B14F-4D97-AF65-F5344CB8AC3E}">
        <p14:creationId xmlns:p14="http://schemas.microsoft.com/office/powerpoint/2010/main" val="39933713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218325" y="351956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5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Целевая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аудитория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DB6789-8499-4F31-A5BD-4AB25B6CAC5F}"/>
              </a:ext>
            </a:extLst>
          </p:cNvPr>
          <p:cNvSpPr/>
          <p:nvPr/>
        </p:nvSpPr>
        <p:spPr>
          <a:xfrm>
            <a:off x="371574" y="945049"/>
            <a:ext cx="61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kern="0" dirty="0">
                <a:gradFill>
                  <a:gsLst>
                    <a:gs pos="0">
                      <a:schemeClr val="tx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1"/>
                </a:gradFill>
                <a:latin typeface="Montserrat" panose="00000500000000000000" pitchFamily="2" charset="-52"/>
                <a:ea typeface="Helvetica Neue"/>
                <a:cs typeface="SB Sans Display" panose="020B0503040504020204" pitchFamily="34" charset="0"/>
              </a:rPr>
              <a:t>Наш целевой клиент </a:t>
            </a:r>
            <a:r>
              <a:rPr lang="en-US" sz="2400" b="1" kern="0" dirty="0">
                <a:gradFill>
                  <a:gsLst>
                    <a:gs pos="0">
                      <a:schemeClr val="tx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1"/>
                </a:gradFill>
                <a:latin typeface="Montserrat" panose="00000500000000000000" pitchFamily="2" charset="-52"/>
                <a:ea typeface="Helvetica Neue"/>
                <a:cs typeface="SB Sans Display" panose="020B0503040504020204" pitchFamily="34" charset="0"/>
              </a:rPr>
              <a:t>– </a:t>
            </a:r>
            <a:r>
              <a:rPr lang="ru-RU" sz="2400" b="1" kern="0" dirty="0">
                <a:gradFill>
                  <a:gsLst>
                    <a:gs pos="0">
                      <a:schemeClr val="tx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1"/>
                </a:gradFill>
                <a:latin typeface="Montserrat" panose="00000500000000000000" pitchFamily="2" charset="-52"/>
                <a:ea typeface="Helvetica Neue"/>
                <a:cs typeface="SB Sans Display" panose="020B0503040504020204" pitchFamily="34" charset="0"/>
              </a:rPr>
              <a:t>это: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0052C-C4BE-4BC0-A6A2-A6E4EF4F354B}"/>
              </a:ext>
            </a:extLst>
          </p:cNvPr>
          <p:cNvSpPr txBox="1"/>
          <p:nvPr/>
        </p:nvSpPr>
        <p:spPr>
          <a:xfrm>
            <a:off x="554453" y="1406714"/>
            <a:ext cx="68569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Системный шрифт, обычный"/>
              <a:buChar char="▸"/>
              <a:tabLst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Возрастная категория: 18+</a:t>
            </a:r>
            <a:b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(основное ядро от 20 до 45 лет);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Системный шрифт, обычный"/>
              <a:buChar char="▸"/>
              <a:tabLst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Уровень достатка: Любой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Системный шрифт, обычный"/>
              <a:buChar char="▸"/>
              <a:tabLst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Основные критерии выбора: безопасность, удобство, интуитивность;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Системный шрифт, обычный"/>
              <a:buChar char="▸"/>
              <a:tabLst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Наличие детей: планируют или имеют ;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Системный шрифт, обычный"/>
              <a:buChar char="▸"/>
              <a:tabLst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Сфера деятельности: Любая.</a:t>
            </a:r>
            <a:endParaRPr lang="en-US" sz="2200" dirty="0"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sp>
        <p:nvSpPr>
          <p:cNvPr id="9" name="Прямоугольник 80">
            <a:extLst>
              <a:ext uri="{FF2B5EF4-FFF2-40B4-BE49-F238E27FC236}">
                <a16:creationId xmlns:a16="http://schemas.microsoft.com/office/drawing/2014/main" id="{1EF39C8B-2BED-4C96-963C-0236DE7E22FC}"/>
              </a:ext>
            </a:extLst>
          </p:cNvPr>
          <p:cNvSpPr/>
          <p:nvPr/>
        </p:nvSpPr>
        <p:spPr>
          <a:xfrm>
            <a:off x="371574" y="4912676"/>
            <a:ext cx="61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kern="0" dirty="0">
                <a:gradFill>
                  <a:gsLst>
                    <a:gs pos="0">
                      <a:schemeClr val="tx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1"/>
                </a:gradFill>
                <a:latin typeface="Montserrat" panose="00000500000000000000" pitchFamily="2" charset="-52"/>
                <a:ea typeface="Helvetica Neue"/>
                <a:cs typeface="SB Sans Display" panose="020B0503040504020204" pitchFamily="34" charset="0"/>
              </a:rPr>
              <a:t>Наши потенциальные клиенты это</a:t>
            </a:r>
            <a:r>
              <a:rPr kumimoji="0" lang="ru-RU" sz="2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Montserrat" panose="00000500000000000000" pitchFamily="2" charset="-52"/>
                <a:cs typeface="SB Sans Display" panose="020B0503040504020204" pitchFamily="34" charset="0"/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0CC50-2975-4C59-B7A3-E310B71DDFAE}"/>
              </a:ext>
            </a:extLst>
          </p:cNvPr>
          <p:cNvSpPr txBox="1"/>
          <p:nvPr/>
        </p:nvSpPr>
        <p:spPr>
          <a:xfrm>
            <a:off x="554453" y="5374341"/>
            <a:ext cx="6514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Системный шрифт, обычный"/>
              <a:buChar char="▸"/>
              <a:defRPr/>
            </a:pPr>
            <a:r>
              <a:rPr lang="ru-RU" sz="2200" dirty="0">
                <a:latin typeface="Montserrat" panose="00000500000000000000" pitchFamily="2" charset="-52"/>
                <a:cs typeface="SB Sans Display" panose="020B0503040504020204" pitchFamily="34" charset="0"/>
              </a:rPr>
              <a:t>все, кому положены социальные выплаты.</a:t>
            </a:r>
          </a:p>
        </p:txBody>
      </p:sp>
    </p:spTree>
    <p:extLst>
      <p:ext uri="{BB962C8B-B14F-4D97-AF65-F5344CB8AC3E}">
        <p14:creationId xmlns:p14="http://schemas.microsoft.com/office/powerpoint/2010/main" val="3401710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218325" y="351956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Задачи проекта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</a:t>
            </a:r>
          </a:p>
        </p:txBody>
      </p:sp>
      <p:sp>
        <p:nvSpPr>
          <p:cNvPr id="7" name="Rectangle 94">
            <a:extLst>
              <a:ext uri="{FF2B5EF4-FFF2-40B4-BE49-F238E27FC236}">
                <a16:creationId xmlns:a16="http://schemas.microsoft.com/office/drawing/2014/main" id="{C75C29A8-BF25-4D7A-ABBC-8A5BFEA525EC}"/>
              </a:ext>
            </a:extLst>
          </p:cNvPr>
          <p:cNvSpPr/>
          <p:nvPr/>
        </p:nvSpPr>
        <p:spPr>
          <a:xfrm>
            <a:off x="740476" y="1275562"/>
            <a:ext cx="9819948" cy="26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1. 2 Клика (для получения социальной выплаты жителем)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2. Укрепление семьи (за счет снижения финансовой напряженности);</a:t>
            </a:r>
            <a:b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. Social Tech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(Создание и развитие тренда)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4. Трансформация ВТБ (в 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long life social bank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); 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5. Повышение финансовой грамотности (в контексте социальных выплат);</a:t>
            </a:r>
          </a:p>
        </p:txBody>
      </p:sp>
    </p:spTree>
    <p:extLst>
      <p:ext uri="{BB962C8B-B14F-4D97-AF65-F5344CB8AC3E}">
        <p14:creationId xmlns:p14="http://schemas.microsoft.com/office/powerpoint/2010/main" val="15253214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94268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Концепция решения</a:t>
            </a:r>
            <a:endParaRPr lang="ru-RU" sz="3507" b="1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813FE7-E89B-4AB9-AEDD-A2E2E433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74" y="1250488"/>
            <a:ext cx="4014115" cy="4052223"/>
          </a:xfrm>
          <a:prstGeom prst="rect">
            <a:avLst/>
          </a:prstGeom>
        </p:spPr>
      </p:pic>
      <p:sp>
        <p:nvSpPr>
          <p:cNvPr id="9" name="Rectangle 94">
            <a:extLst>
              <a:ext uri="{FF2B5EF4-FFF2-40B4-BE49-F238E27FC236}">
                <a16:creationId xmlns:a16="http://schemas.microsoft.com/office/drawing/2014/main" id="{F0E2D7D7-67D4-46A4-B341-780DC364D3FC}"/>
              </a:ext>
            </a:extLst>
          </p:cNvPr>
          <p:cNvSpPr/>
          <p:nvPr/>
        </p:nvSpPr>
        <p:spPr>
          <a:xfrm>
            <a:off x="735471" y="1250488"/>
            <a:ext cx="6087698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1. 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Social Tech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(Создание и развитие тренда)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;</a:t>
            </a:r>
            <a:b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(1)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. 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 Клика (для получения социальной выплаты жителем)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3. Повышение финансовой грамотности (в контексте социальных выплат);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4. Трансформация ВТБ (в 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long life social bank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);</a:t>
            </a:r>
            <a:b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(2)</a:t>
            </a:r>
            <a:r>
              <a:rPr lang="en-US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. 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Укрепление семьи (за счет снижения финансовой напряженности);</a:t>
            </a:r>
          </a:p>
        </p:txBody>
      </p:sp>
    </p:spTree>
    <p:extLst>
      <p:ext uri="{BB962C8B-B14F-4D97-AF65-F5344CB8AC3E}">
        <p14:creationId xmlns:p14="http://schemas.microsoft.com/office/powerpoint/2010/main" val="40403893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Карта клиентского пути </a:t>
            </a: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(CJM)</a:t>
            </a:r>
            <a:endParaRPr lang="ru-RU" sz="3507" b="1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D39CDD-1CCB-4A1E-8B8E-D6B12B62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1" y="942557"/>
            <a:ext cx="7296284" cy="49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41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Unique Value Proposition (killer-feature)</a:t>
            </a:r>
            <a:endParaRPr lang="ru-RU" sz="3507" b="1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-52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8</a:t>
            </a:r>
          </a:p>
        </p:txBody>
      </p:sp>
      <p:sp>
        <p:nvSpPr>
          <p:cNvPr id="7" name="Rectangle 94">
            <a:extLst>
              <a:ext uri="{FF2B5EF4-FFF2-40B4-BE49-F238E27FC236}">
                <a16:creationId xmlns:a16="http://schemas.microsoft.com/office/drawing/2014/main" id="{1956254D-593D-4F12-9E40-90038D038254}"/>
              </a:ext>
            </a:extLst>
          </p:cNvPr>
          <p:cNvSpPr/>
          <p:nvPr/>
        </p:nvSpPr>
        <p:spPr>
          <a:xfrm>
            <a:off x="740476" y="1275562"/>
            <a:ext cx="9819948" cy="404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338"/>
              </a:spcAft>
              <a:defRPr/>
            </a:pP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1. 2 клика для получения мер социальной поддержки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2. «Пионерское» комплексное решение на рынке;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3. </a:t>
            </a:r>
            <a:r>
              <a:rPr lang="ru-RU" sz="2338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Омниканальное</a:t>
            </a: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и прозрачное взаимодействие семьи с государственными сервисами социальной поддержки 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4. Трансформация банка в институт развития и поддержки населения;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5. Достижение синергии с бизнес – партнерами банка в рамках социальной поддержки населения; 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6. Развитие государственного социального тренда; </a:t>
            </a:r>
            <a:b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</a:br>
            <a:r>
              <a:rPr lang="ru-RU" sz="2338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7. Одна из площадок, помогающая в развитии проекта «Цифровой регион»;</a:t>
            </a:r>
          </a:p>
        </p:txBody>
      </p:sp>
    </p:spTree>
    <p:extLst>
      <p:ext uri="{BB962C8B-B14F-4D97-AF65-F5344CB8AC3E}">
        <p14:creationId xmlns:p14="http://schemas.microsoft.com/office/powerpoint/2010/main" val="18711668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75414" y="364514"/>
            <a:ext cx="1094482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 </a:t>
            </a:r>
            <a:r>
              <a:rPr lang="ru-RU" sz="3507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Экономические показатели внедрения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9988300" y="6253581"/>
            <a:ext cx="1254015" cy="239905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34087" indent="-334087" algn="r" defTabSz="890900">
                <a:defRPr/>
              </a:pPr>
              <a:r>
                <a:rPr lang="ru-RU" sz="974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97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-52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974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-52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321482" y="6253580"/>
            <a:ext cx="453150" cy="23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87" indent="-334087">
              <a:defRPr/>
            </a:pPr>
            <a:r>
              <a:rPr lang="ru-RU" sz="974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B Sans Display" panose="020B0503040504020204" pitchFamily="34" charset="0"/>
              </a:rPr>
              <a:t>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8AA2D5-8C8D-4F97-B2DE-AFE6A26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20" y="942557"/>
            <a:ext cx="9077422" cy="52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69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</TotalTime>
  <Words>619</Words>
  <Application>Microsoft Office PowerPoint</Application>
  <PresentationFormat>Произвольный</PresentationFormat>
  <Paragraphs>92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Системный шрифт, обычный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Филипп Сенцов</dc:creator>
  <cp:lastModifiedBy>Филипп Сенцов</cp:lastModifiedBy>
  <cp:revision>19</cp:revision>
  <dcterms:created xsi:type="dcterms:W3CDTF">2021-12-02T11:31:43Z</dcterms:created>
  <dcterms:modified xsi:type="dcterms:W3CDTF">2021-12-03T14:56:02Z</dcterms:modified>
</cp:coreProperties>
</file>